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6858000" cy="9144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159" autoAdjust="0"/>
    <p:restoredTop sz="95529" autoAdjust="0"/>
  </p:normalViewPr>
  <p:slideViewPr>
    <p:cSldViewPr>
      <p:cViewPr>
        <p:scale>
          <a:sx n="140" d="100"/>
          <a:sy n="140" d="100"/>
        </p:scale>
        <p:origin x="-888" y="-78"/>
      </p:cViewPr>
      <p:guideLst>
        <p:guide orient="horz" pos="2880"/>
        <p:guide pos="21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FDB90-1657-47B1-A6DF-0A75A6467FB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48024-4C28-434B-AD70-9A6685BF8A5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48024-4C28-434B-AD70-9A6685BF8A5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组合 107"/>
          <p:cNvGrpSpPr/>
          <p:nvPr/>
        </p:nvGrpSpPr>
        <p:grpSpPr>
          <a:xfrm>
            <a:off x="285728" y="714348"/>
            <a:ext cx="6263470" cy="8117123"/>
            <a:chOff x="285728" y="714348"/>
            <a:chExt cx="6263470" cy="7763860"/>
          </a:xfrm>
        </p:grpSpPr>
        <p:sp>
          <p:nvSpPr>
            <p:cNvPr id="14" name="矩形 13"/>
            <p:cNvSpPr/>
            <p:nvPr/>
          </p:nvSpPr>
          <p:spPr>
            <a:xfrm>
              <a:off x="2594818" y="2206116"/>
              <a:ext cx="162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05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市职工法律服务中心或区市工会法律服务机构初审</a:t>
              </a:r>
              <a:endParaRPr lang="zh-CN" altLang="en-US" sz="105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619000" y="3206248"/>
              <a:ext cx="162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签转办理</a:t>
              </a:r>
              <a:endParaRPr lang="zh-CN" altLang="en-US" sz="14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429000" y="4000770"/>
              <a:ext cx="162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协商调解</a:t>
              </a:r>
              <a:endParaRPr lang="zh-CN" altLang="en-US" sz="14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500306" y="4814086"/>
              <a:ext cx="162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调解不成功的，根据案情代理仲裁或诉讼</a:t>
              </a:r>
              <a:endPara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4429132" y="4820717"/>
              <a:ext cx="162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2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调解成功的，达成和解协议。或达成协议后经司法确认。</a:t>
              </a:r>
              <a:endPara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2666256" y="5565705"/>
              <a:ext cx="162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结案订卷</a:t>
              </a:r>
              <a:endParaRPr lang="zh-CN" altLang="en-US" sz="14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2643182" y="6323955"/>
              <a:ext cx="162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smtClean="0">
                  <a:latin typeface="宋体" panose="02010600030101010101" pitchFamily="2" charset="-122"/>
                  <a:ea typeface="宋体" panose="02010600030101010101" pitchFamily="2" charset="-122"/>
                </a:rPr>
                <a:t>第三方审核、回访</a:t>
              </a:r>
              <a:endParaRPr lang="zh-CN" altLang="en-US" sz="14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2643182" y="7938208"/>
              <a:ext cx="162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案卷归档</a:t>
              </a:r>
              <a:endParaRPr lang="zh-CN" altLang="en-US" sz="14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4929198" y="2201612"/>
              <a:ext cx="162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未通过退回</a:t>
              </a:r>
              <a:endParaRPr lang="zh-CN" altLang="en-US" sz="14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142984" y="714348"/>
              <a:ext cx="540000" cy="97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市直工会申请</a:t>
              </a:r>
              <a:endParaRPr lang="zh-CN" altLang="en-US" sz="11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571876" y="714348"/>
              <a:ext cx="540000" cy="97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人民法院联动</a:t>
              </a:r>
              <a:endParaRPr lang="zh-CN" altLang="en-US" sz="11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214950" y="714348"/>
              <a:ext cx="540000" cy="97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12351</a:t>
              </a:r>
              <a:r>
                <a:rPr lang="zh-CN" altLang="en-US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政务服务热线</a:t>
              </a:r>
              <a:endParaRPr lang="zh-CN" altLang="en-US" sz="11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000768" y="714348"/>
              <a:ext cx="540000" cy="97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网上及其他</a:t>
              </a:r>
              <a:endParaRPr lang="zh-CN" altLang="en-US" sz="11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746124" y="714348"/>
              <a:ext cx="540000" cy="97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劳动监察联动</a:t>
              </a:r>
              <a:endParaRPr lang="zh-CN" altLang="en-US" sz="11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1928802" y="714348"/>
              <a:ext cx="540000" cy="97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工会法律援助岗</a:t>
              </a:r>
              <a:endParaRPr lang="zh-CN" altLang="en-US" sz="11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4429132" y="714348"/>
              <a:ext cx="540000" cy="97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12348</a:t>
              </a:r>
              <a:r>
                <a:rPr lang="zh-CN" altLang="en-US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司法援助热线</a:t>
              </a:r>
              <a:endParaRPr lang="zh-CN" altLang="en-US" sz="11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96" name="矩形 95"/>
            <p:cNvSpPr/>
            <p:nvPr/>
          </p:nvSpPr>
          <p:spPr>
            <a:xfrm>
              <a:off x="285728" y="714348"/>
              <a:ext cx="540000" cy="97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100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上级工会转办</a:t>
              </a:r>
              <a:endParaRPr lang="zh-CN" altLang="en-US" sz="11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cxnSp>
        <p:nvCxnSpPr>
          <p:cNvPr id="111" name="形状 110"/>
          <p:cNvCxnSpPr>
            <a:stCxn id="96" idx="2"/>
            <a:endCxn id="15" idx="1"/>
          </p:cNvCxnSpPr>
          <p:nvPr/>
        </p:nvCxnSpPr>
        <p:spPr>
          <a:xfrm rot="16200000" flipH="1">
            <a:off x="651693" y="1634610"/>
            <a:ext cx="1871343" cy="20632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左大括号 119"/>
          <p:cNvSpPr/>
          <p:nvPr/>
        </p:nvSpPr>
        <p:spPr>
          <a:xfrm rot="5400000" flipH="1" flipV="1">
            <a:off x="3643314" y="-571536"/>
            <a:ext cx="428628" cy="5143536"/>
          </a:xfrm>
          <a:prstGeom prst="leftBrace">
            <a:avLst>
              <a:gd name="adj1" fmla="val 18574"/>
              <a:gd name="adj2" fmla="val 4294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7" name="肘形连接符 136"/>
          <p:cNvCxnSpPr>
            <a:endCxn id="95" idx="1"/>
          </p:cNvCxnSpPr>
          <p:nvPr/>
        </p:nvCxnSpPr>
        <p:spPr>
          <a:xfrm flipV="1">
            <a:off x="4220845" y="2551430"/>
            <a:ext cx="708660" cy="3810"/>
          </a:xfrm>
          <a:prstGeom prst="bentConnector3">
            <a:avLst>
              <a:gd name="adj1" fmla="val 5009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肘形连接符 152"/>
          <p:cNvCxnSpPr/>
          <p:nvPr/>
        </p:nvCxnSpPr>
        <p:spPr>
          <a:xfrm rot="5400000">
            <a:off x="3286521" y="7286247"/>
            <a:ext cx="285752" cy="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571480" y="5000628"/>
            <a:ext cx="1620000" cy="544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根据案情代理仲裁或诉讼</a:t>
            </a:r>
            <a:endParaRPr lang="zh-CN" altLang="en-US" sz="1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45" name="肘形连接符 44"/>
          <p:cNvCxnSpPr/>
          <p:nvPr/>
        </p:nvCxnSpPr>
        <p:spPr>
          <a:xfrm rot="10800000" flipV="1">
            <a:off x="4286256" y="5572132"/>
            <a:ext cx="1285884" cy="564914"/>
          </a:xfrm>
          <a:prstGeom prst="bentConnector3">
            <a:avLst>
              <a:gd name="adj1" fmla="val -8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肘形连接符 55"/>
          <p:cNvCxnSpPr/>
          <p:nvPr/>
        </p:nvCxnSpPr>
        <p:spPr>
          <a:xfrm rot="5400000">
            <a:off x="1857364" y="3929058"/>
            <a:ext cx="1071570" cy="107157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矩形 66"/>
          <p:cNvSpPr/>
          <p:nvPr/>
        </p:nvSpPr>
        <p:spPr>
          <a:xfrm>
            <a:off x="2666256" y="7429520"/>
            <a:ext cx="1620000" cy="544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发放律师补贴</a:t>
            </a:r>
            <a:endParaRPr lang="zh-CN" altLang="en-US" sz="1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77" name="肘形连接符 76"/>
          <p:cNvCxnSpPr/>
          <p:nvPr/>
        </p:nvCxnSpPr>
        <p:spPr>
          <a:xfrm rot="5400000">
            <a:off x="3285727" y="8143503"/>
            <a:ext cx="285752" cy="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肘形连接符 81"/>
          <p:cNvCxnSpPr>
            <a:endCxn id="26" idx="1"/>
          </p:cNvCxnSpPr>
          <p:nvPr/>
        </p:nvCxnSpPr>
        <p:spPr>
          <a:xfrm>
            <a:off x="1428736" y="5572132"/>
            <a:ext cx="1237520" cy="496600"/>
          </a:xfrm>
          <a:prstGeom prst="bentConnector3">
            <a:avLst>
              <a:gd name="adj1" fmla="val -75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形状 99"/>
          <p:cNvCxnSpPr>
            <a:stCxn id="15" idx="3"/>
          </p:cNvCxnSpPr>
          <p:nvPr/>
        </p:nvCxnSpPr>
        <p:spPr>
          <a:xfrm>
            <a:off x="4239000" y="3601918"/>
            <a:ext cx="261570" cy="54145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002665" y="71120"/>
            <a:ext cx="4752340" cy="431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青岛市总工会法律服务工作流程图</a:t>
            </a:r>
            <a:endParaRPr lang="zh-CN" altLang="en-US"/>
          </a:p>
        </p:txBody>
      </p:sp>
      <p:cxnSp>
        <p:nvCxnSpPr>
          <p:cNvPr id="3" name="直接连接符 2"/>
          <p:cNvCxnSpPr/>
          <p:nvPr/>
        </p:nvCxnSpPr>
        <p:spPr>
          <a:xfrm>
            <a:off x="620395" y="611505"/>
            <a:ext cx="56165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3429000" y="539115"/>
            <a:ext cx="0" cy="7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614045" y="594360"/>
            <a:ext cx="0" cy="7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458595" y="577850"/>
            <a:ext cx="0" cy="7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2303145" y="633095"/>
            <a:ext cx="0" cy="7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3075940" y="616585"/>
            <a:ext cx="0" cy="7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3920490" y="600075"/>
            <a:ext cx="0" cy="7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709795" y="600075"/>
            <a:ext cx="0" cy="7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5554345" y="655320"/>
            <a:ext cx="0" cy="7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6255385" y="638810"/>
            <a:ext cx="0" cy="72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肘形连接符 23"/>
          <p:cNvCxnSpPr/>
          <p:nvPr/>
        </p:nvCxnSpPr>
        <p:spPr>
          <a:xfrm rot="5400000">
            <a:off x="3357641" y="5687952"/>
            <a:ext cx="285752" cy="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肘形连接符 28"/>
          <p:cNvCxnSpPr/>
          <p:nvPr/>
        </p:nvCxnSpPr>
        <p:spPr>
          <a:xfrm rot="5400000">
            <a:off x="3341766" y="6480432"/>
            <a:ext cx="285752" cy="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肘形连接符 29"/>
          <p:cNvCxnSpPr/>
          <p:nvPr/>
        </p:nvCxnSpPr>
        <p:spPr>
          <a:xfrm rot="5400000">
            <a:off x="4705111" y="4901822"/>
            <a:ext cx="285752" cy="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肘形连接符 30"/>
          <p:cNvCxnSpPr/>
          <p:nvPr/>
        </p:nvCxnSpPr>
        <p:spPr>
          <a:xfrm rot="5400000">
            <a:off x="3468766" y="4885312"/>
            <a:ext cx="285752" cy="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肘形连接符 31"/>
          <p:cNvCxnSpPr>
            <a:endCxn id="15" idx="0"/>
          </p:cNvCxnSpPr>
          <p:nvPr/>
        </p:nvCxnSpPr>
        <p:spPr>
          <a:xfrm rot="5400000">
            <a:off x="3190875" y="3081655"/>
            <a:ext cx="476250" cy="31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WPS 演示</Application>
  <PresentationFormat>全屏显示(4:3)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月婷</cp:lastModifiedBy>
  <cp:revision>41</cp:revision>
  <dcterms:created xsi:type="dcterms:W3CDTF">2018-11-13T12:47:00Z</dcterms:created>
  <dcterms:modified xsi:type="dcterms:W3CDTF">2019-09-12T07:21:51Z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